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5143500" type="screen16x9"/>
  <p:notesSz cx="6858000" cy="9144000"/>
  <p:embeddedFontLst>
    <p:embeddedFont>
      <p:font typeface="Robot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8">
          <p15:clr>
            <a:srgbClr val="9AA0A6"/>
          </p15:clr>
        </p15:guide>
        <p15:guide id="2" orient="horz" pos="720">
          <p15:clr>
            <a:srgbClr val="9AA0A6"/>
          </p15:clr>
        </p15:guide>
        <p15:guide id="3" pos="3455">
          <p15:clr>
            <a:srgbClr val="9AA0A6"/>
          </p15:clr>
        </p15:guide>
        <p15:guide id="4" pos="3645">
          <p15:clr>
            <a:srgbClr val="9AA0A6"/>
          </p15:clr>
        </p15:guide>
        <p15:guide id="5" orient="horz" pos="498">
          <p15:clr>
            <a:srgbClr val="9AA0A6"/>
          </p15:clr>
        </p15:guide>
        <p15:guide id="6" orient="horz" pos="3082">
          <p15:clr>
            <a:srgbClr val="9AA0A6"/>
          </p15:clr>
        </p15:guide>
        <p15:guide id="7" orient="horz" pos="1951">
          <p15:clr>
            <a:srgbClr val="9AA0A6"/>
          </p15:clr>
        </p15:guide>
        <p15:guide id="8" pos="478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974" y="62"/>
      </p:cViewPr>
      <p:guideLst>
        <p:guide pos="98"/>
        <p:guide orient="horz" pos="720"/>
        <p:guide pos="3455"/>
        <p:guide pos="3645"/>
        <p:guide orient="horz" pos="498"/>
        <p:guide orient="horz" pos="3082"/>
        <p:guide orient="horz" pos="1951"/>
        <p:guide pos="47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44c0ac082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844c0ac082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44c0ac082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844c0ac082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44c0ac082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844c0ac082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6ce63105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76ce63105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44c0ac082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844c0ac082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44c0ac082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844c0ac082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44c0ac082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844c0ac082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44c0ac082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844c0ac082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44c0ac08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44c0ac082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44c0ac082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844c0ac082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44c0ac082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844c0ac082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44c0ac082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844c0ac082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6ce63105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76ce63105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6ce63105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76ce63105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44c0ac082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44c0ac082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844c0ac082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844c0ac082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44c0ac082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g844c0ac082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44c0ac082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g844c0ac082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6ce63105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76ce63105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44c0ac082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g844c0ac082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005bb8f51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8005bb8f51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44c0ac082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844c0ac082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44c0ac082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844c0ac082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44c0ac082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844c0ac082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44c0ac082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44c0ac082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44c0ac082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844c0ac082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44c0ac082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844c0ac082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6ce631057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6ce631057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and intr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8" y="21161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00" y="4205725"/>
            <a:ext cx="815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p2" descr="ASU_Horiz_RGB_Digital_MaroonGol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5068" y="187047"/>
            <a:ext cx="3844970" cy="106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ld chapter break or bold statement gold">
  <p:cSld name="Gold chapter break or bold statement gold">
    <p:bg>
      <p:bgPr>
        <a:solidFill>
          <a:schemeClr val="accen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311700" y="826025"/>
            <a:ext cx="624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ld chapter break or bold statement gold 2">
  <p:cSld name="Gold chapter break or bold statement gold_2">
    <p:bg>
      <p:bgPr>
        <a:solidFill>
          <a:schemeClr val="accen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/>
          </p:nvPr>
        </p:nvSpPr>
        <p:spPr>
          <a:xfrm>
            <a:off x="311700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subTitle" idx="1"/>
          </p:nvPr>
        </p:nvSpPr>
        <p:spPr>
          <a:xfrm>
            <a:off x="4368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ld chapter break or bold statement gold 1">
  <p:cSld name="Gold chapter break or bold statement gold_1">
    <p:bg>
      <p:bgPr>
        <a:solidFill>
          <a:schemeClr val="accent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311700" y="826025"/>
            <a:ext cx="624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6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break bar">
  <p:cSld name="Chapter break ba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/>
          <p:nvPr/>
        </p:nvSpPr>
        <p:spPr>
          <a:xfrm>
            <a:off x="0" y="1314450"/>
            <a:ext cx="9144000" cy="15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381837" y="1600200"/>
            <a:ext cx="81129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break maroon bar">
  <p:cSld name="Chapter break maroon ba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/>
          <p:nvPr/>
        </p:nvSpPr>
        <p:spPr>
          <a:xfrm>
            <a:off x="0" y="1314450"/>
            <a:ext cx="9144000" cy="154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7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381837" y="1600200"/>
            <a:ext cx="81129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3 column 1">
  <p:cSld name="Headline with 3 colum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6215500" y="11630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3274550" y="118466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3"/>
          </p:nvPr>
        </p:nvSpPr>
        <p:spPr>
          <a:xfrm>
            <a:off x="405375" y="12048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text 1">
  <p:cSld name="TITLE_ONLY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1"/>
          </p:nvPr>
        </p:nvSpPr>
        <p:spPr>
          <a:xfrm>
            <a:off x="311699" y="1204825"/>
            <a:ext cx="78204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265500" y="393025"/>
            <a:ext cx="48438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ubTitle" idx="1"/>
          </p:nvPr>
        </p:nvSpPr>
        <p:spPr>
          <a:xfrm>
            <a:off x="5451275" y="571350"/>
            <a:ext cx="29046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Intro Option 2">
  <p:cSld name="Cover Intro Option 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>
            <a:spLocks noGrp="1"/>
          </p:cNvSpPr>
          <p:nvPr>
            <p:ph type="title"/>
          </p:nvPr>
        </p:nvSpPr>
        <p:spPr>
          <a:xfrm>
            <a:off x="311700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ubTitle" idx="1"/>
          </p:nvPr>
        </p:nvSpPr>
        <p:spPr>
          <a:xfrm>
            <a:off x="3606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" name="Google Shape;7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375" y="3799423"/>
            <a:ext cx="3464700" cy="9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and intro" type="title">
  <p:cSld name="TITL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ctrTitle"/>
          </p:nvPr>
        </p:nvSpPr>
        <p:spPr>
          <a:xfrm>
            <a:off x="311708" y="21161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subTitle" idx="1"/>
          </p:nvPr>
        </p:nvSpPr>
        <p:spPr>
          <a:xfrm>
            <a:off x="311700" y="4205725"/>
            <a:ext cx="815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7" name="Google Shape;77;p21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5068" y="187047"/>
            <a:ext cx="3845100" cy="10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break agenda">
  <p:cSld name="Custom Layout 1 1_1">
    <p:bg>
      <p:bgPr>
        <a:solidFill>
          <a:srgbClr val="0000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4100" y="2045225"/>
            <a:ext cx="278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2pPr>
            <a:lvl3pPr lvl="2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3pPr>
            <a:lvl4pPr lvl="3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4pPr>
            <a:lvl5pPr lvl="4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5pPr>
            <a:lvl6pPr lvl="5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6pPr>
            <a:lvl7pPr lvl="6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7pPr>
            <a:lvl8pPr lvl="7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8pPr>
            <a:lvl9pPr lvl="8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/>
          <p:nvPr/>
        </p:nvSpPr>
        <p:spPr>
          <a:xfrm>
            <a:off x="3664990" y="371598"/>
            <a:ext cx="1057200" cy="3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100">
              <a:solidFill>
                <a:schemeClr val="accent1"/>
              </a:solidFill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925925" y="1039900"/>
            <a:ext cx="3589500" cy="27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ld chapter break or bold statement gold">
  <p:cSld name="Gold chapter break or bold statement gold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>
            <a:off x="311700" y="826025"/>
            <a:ext cx="624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break agenda">
  <p:cSld name="Chapter break agenda">
    <p:bg>
      <p:bgPr>
        <a:solidFill>
          <a:srgbClr val="000000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 txBox="1">
            <a:spLocks noGrp="1"/>
          </p:cNvSpPr>
          <p:nvPr>
            <p:ph type="title"/>
          </p:nvPr>
        </p:nvSpPr>
        <p:spPr>
          <a:xfrm>
            <a:off x="464100" y="2045225"/>
            <a:ext cx="278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800" b="1">
                <a:solidFill>
                  <a:srgbClr val="FFFFFF"/>
                </a:solidFill>
              </a:defRPr>
            </a:lvl2pPr>
            <a:lvl3pPr lvl="2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800" b="1">
                <a:solidFill>
                  <a:srgbClr val="FFFFFF"/>
                </a:solidFill>
              </a:defRPr>
            </a:lvl3pPr>
            <a:lvl4pPr lvl="3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800" b="1">
                <a:solidFill>
                  <a:srgbClr val="FFFFFF"/>
                </a:solidFill>
              </a:defRPr>
            </a:lvl4pPr>
            <a:lvl5pPr lvl="4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800" b="1">
                <a:solidFill>
                  <a:srgbClr val="FFFFFF"/>
                </a:solidFill>
              </a:defRPr>
            </a:lvl5pPr>
            <a:lvl6pPr lvl="5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800" b="1">
                <a:solidFill>
                  <a:srgbClr val="FFFFFF"/>
                </a:solidFill>
              </a:defRPr>
            </a:lvl6pPr>
            <a:lvl7pPr lvl="6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800" b="1">
                <a:solidFill>
                  <a:srgbClr val="FFFFFF"/>
                </a:solidFill>
              </a:defRPr>
            </a:lvl7pPr>
            <a:lvl8pPr lvl="7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800" b="1">
                <a:solidFill>
                  <a:srgbClr val="FFFFFF"/>
                </a:solidFill>
              </a:defRPr>
            </a:lvl8pPr>
            <a:lvl9pPr lvl="8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3"/>
          <p:cNvSpPr txBox="1"/>
          <p:nvPr/>
        </p:nvSpPr>
        <p:spPr>
          <a:xfrm>
            <a:off x="3664989" y="371598"/>
            <a:ext cx="1057200" cy="3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22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subTitle" idx="1"/>
          </p:nvPr>
        </p:nvSpPr>
        <p:spPr>
          <a:xfrm>
            <a:off x="4925925" y="1039900"/>
            <a:ext cx="3589500" cy="27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break bar">
  <p:cSld name="Chapter break ba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/>
          <p:nvPr/>
        </p:nvSpPr>
        <p:spPr>
          <a:xfrm>
            <a:off x="0" y="1314450"/>
            <a:ext cx="9144000" cy="15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4"/>
          <p:cNvSpPr txBox="1">
            <a:spLocks noGrp="1"/>
          </p:cNvSpPr>
          <p:nvPr>
            <p:ph type="title"/>
          </p:nvPr>
        </p:nvSpPr>
        <p:spPr>
          <a:xfrm>
            <a:off x="381837" y="1600200"/>
            <a:ext cx="81129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break maroon bar">
  <p:cSld name="Chapter break maroon ba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/>
          <p:nvPr/>
        </p:nvSpPr>
        <p:spPr>
          <a:xfrm>
            <a:off x="0" y="1314450"/>
            <a:ext cx="9144000" cy="154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7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381837" y="1600200"/>
            <a:ext cx="81129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3 column 1">
  <p:cSld name="Headline with 3 column 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  <a:highlight>
                  <a:schemeClr val="accent1"/>
                </a:highlight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  <a:highlight>
                  <a:schemeClr val="accent1"/>
                </a:highlight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  <a:highlight>
                  <a:schemeClr val="accent1"/>
                </a:highlight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  <a:highlight>
                  <a:schemeClr val="accent1"/>
                </a:highlight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  <a:highlight>
                  <a:schemeClr val="accent1"/>
                </a:highlight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  <a:highlight>
                  <a:schemeClr val="accent1"/>
                </a:highlight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  <a:highlight>
                  <a:schemeClr val="accent1"/>
                </a:highlight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6215500" y="11630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body" idx="2"/>
          </p:nvPr>
        </p:nvSpPr>
        <p:spPr>
          <a:xfrm>
            <a:off x="3274550" y="118466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body" idx="3"/>
          </p:nvPr>
        </p:nvSpPr>
        <p:spPr>
          <a:xfrm>
            <a:off x="405375" y="12048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text 1">
  <p:cSld name="Headline with text 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7"/>
          <p:cNvSpPr txBox="1">
            <a:spLocks noGrp="1"/>
          </p:cNvSpPr>
          <p:nvPr>
            <p:ph type="body" idx="1"/>
          </p:nvPr>
        </p:nvSpPr>
        <p:spPr>
          <a:xfrm>
            <a:off x="311698" y="1204825"/>
            <a:ext cx="78204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8"/>
          <p:cNvSpPr/>
          <p:nvPr/>
        </p:nvSpPr>
        <p:spPr>
          <a:xfrm>
            <a:off x="4572000" y="-134650"/>
            <a:ext cx="4572000" cy="527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 Layout 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9"/>
          <p:cNvSpPr/>
          <p:nvPr/>
        </p:nvSpPr>
        <p:spPr>
          <a:xfrm>
            <a:off x="-19225" y="1760200"/>
            <a:ext cx="9163200" cy="343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text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100575" y="1204825"/>
            <a:ext cx="8031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3 column">
  <p:cSld name="Headline with 3 column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6215500" y="11630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body" idx="2"/>
          </p:nvPr>
        </p:nvSpPr>
        <p:spPr>
          <a:xfrm>
            <a:off x="3274550" y="118466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body" idx="3"/>
          </p:nvPr>
        </p:nvSpPr>
        <p:spPr>
          <a:xfrm>
            <a:off x="405375" y="12048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text" type="titleOnly">
  <p:cSld name="TITLE_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00575" y="1204825"/>
            <a:ext cx="8031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2"/>
          <p:cNvSpPr txBox="1">
            <a:spLocks noGrp="1"/>
          </p:cNvSpPr>
          <p:nvPr>
            <p:ph type="subTitle" idx="1"/>
          </p:nvPr>
        </p:nvSpPr>
        <p:spPr>
          <a:xfrm>
            <a:off x="311700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title"/>
          </p:nvPr>
        </p:nvSpPr>
        <p:spPr>
          <a:xfrm>
            <a:off x="311700" y="1130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 out plus image">
  <p:cSld name="Call out plus image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 txBox="1">
            <a:spLocks noGrp="1"/>
          </p:cNvSpPr>
          <p:nvPr>
            <p:ph type="title"/>
          </p:nvPr>
        </p:nvSpPr>
        <p:spPr>
          <a:xfrm>
            <a:off x="218900" y="228975"/>
            <a:ext cx="1860300" cy="23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 out plus image 1">
  <p:cSld name="Call out plus image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>
            <a:spLocks noGrp="1"/>
          </p:cNvSpPr>
          <p:nvPr>
            <p:ph type="title"/>
          </p:nvPr>
        </p:nvSpPr>
        <p:spPr>
          <a:xfrm>
            <a:off x="218900" y="228975"/>
            <a:ext cx="1860300" cy="23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ld chapter break or bold statement gold 2">
  <p:cSld name="Gold chapter break or bold statement gold 2">
    <p:bg>
      <p:bgPr>
        <a:solidFill>
          <a:schemeClr val="accen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subTitle" idx="1"/>
          </p:nvPr>
        </p:nvSpPr>
        <p:spPr>
          <a:xfrm>
            <a:off x="4368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ld chapter break or bold statement gold 1">
  <p:cSld name="Gold chapter break or bold statement gold 1">
    <p:bg>
      <p:bgPr>
        <a:solidFill>
          <a:schemeClr val="accent2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826025"/>
            <a:ext cx="624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6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3 column">
  <p:cSld name="1_Title only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6215500" y="11630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3274550" y="118466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3"/>
          </p:nvPr>
        </p:nvSpPr>
        <p:spPr>
          <a:xfrm>
            <a:off x="405375" y="12048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311700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113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 out plus image">
  <p:cSld name="CUSTOM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218900" y="228975"/>
            <a:ext cx="1860300" cy="23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/>
          <p:nvPr/>
        </p:nvSpPr>
        <p:spPr>
          <a:xfrm>
            <a:off x="4572000" y="-134650"/>
            <a:ext cx="4572000" cy="527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9"/>
          <p:cNvSpPr/>
          <p:nvPr/>
        </p:nvSpPr>
        <p:spPr>
          <a:xfrm>
            <a:off x="-19225" y="1760200"/>
            <a:ext cx="9163200" cy="343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Intro Option 2">
  <p:cSld name="Cover Intro O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311700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ubTitle" idx="1"/>
          </p:nvPr>
        </p:nvSpPr>
        <p:spPr>
          <a:xfrm>
            <a:off x="4368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0" name="Google Shape;4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375" y="3799424"/>
            <a:ext cx="3464700" cy="9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/>
            </a:lvl1pPr>
            <a:lvl2pPr lvl="1" algn="r" rtl="0">
              <a:buNone/>
              <a:defRPr sz="1300"/>
            </a:lvl2pPr>
            <a:lvl3pPr lvl="2" algn="r" rtl="0">
              <a:buNone/>
              <a:defRPr sz="1300"/>
            </a:lvl3pPr>
            <a:lvl4pPr lvl="3" algn="r" rtl="0">
              <a:buNone/>
              <a:defRPr sz="1300"/>
            </a:lvl4pPr>
            <a:lvl5pPr lvl="4" algn="r" rtl="0">
              <a:buNone/>
              <a:defRPr sz="1300"/>
            </a:lvl5pPr>
            <a:lvl6pPr lvl="5" algn="r" rtl="0">
              <a:buNone/>
              <a:defRPr sz="1300"/>
            </a:lvl6pPr>
            <a:lvl7pPr lvl="6" algn="r" rtl="0">
              <a:buNone/>
              <a:defRPr sz="1300"/>
            </a:lvl7pPr>
            <a:lvl8pPr lvl="7" algn="r" rtl="0">
              <a:buNone/>
              <a:defRPr sz="1300"/>
            </a:lvl8pPr>
            <a:lvl9pPr lvl="8" algn="r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0.xml"/><Relationship Id="rId1" Type="http://schemas.openxmlformats.org/officeDocument/2006/relationships/video" Target="https://www.youtube.com/embed/fxEXsMEiook?feature=oembed" TargetMode="Externa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20.xml"/><Relationship Id="rId1" Type="http://schemas.openxmlformats.org/officeDocument/2006/relationships/video" Target="https://www.youtube.com/embed/f0ve1BEQK2k?feature=oembed" TargetMode="Externa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9.jpeg"/><Relationship Id="rId2" Type="http://schemas.openxmlformats.org/officeDocument/2006/relationships/slideLayout" Target="../slideLayouts/slideLayout20.xml"/><Relationship Id="rId1" Type="http://schemas.openxmlformats.org/officeDocument/2006/relationships/video" Target="https://www.youtube.com/embed/u14srrIapOg?feature=oembed" TargetMode="Externa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>
            <a:spLocks noGrp="1"/>
          </p:cNvSpPr>
          <p:nvPr>
            <p:ph type="title"/>
          </p:nvPr>
        </p:nvSpPr>
        <p:spPr>
          <a:xfrm>
            <a:off x="311700" y="1283225"/>
            <a:ext cx="8141700" cy="1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600"/>
              <a:t>Visual Servoing of a Robotic Arm using fitted Q-Iteration</a:t>
            </a:r>
            <a:endParaRPr sz="3600"/>
          </a:p>
        </p:txBody>
      </p:sp>
      <p:sp>
        <p:nvSpPr>
          <p:cNvPr id="146" name="Google Shape;146;p37"/>
          <p:cNvSpPr txBox="1">
            <a:spLocks noGrp="1"/>
          </p:cNvSpPr>
          <p:nvPr>
            <p:ph type="subTitle" idx="1"/>
          </p:nvPr>
        </p:nvSpPr>
        <p:spPr>
          <a:xfrm>
            <a:off x="3606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400">
                <a:highlight>
                  <a:srgbClr val="FFC000"/>
                </a:highlight>
              </a:rPr>
              <a:t>EEE-587 Optimal Control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7"/>
          <p:cNvSpPr txBox="1"/>
          <p:nvPr/>
        </p:nvSpPr>
        <p:spPr>
          <a:xfrm>
            <a:off x="3049050" y="2645525"/>
            <a:ext cx="30459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TEAM 8</a:t>
            </a:r>
            <a:endParaRPr sz="2400" b="1"/>
          </a:p>
        </p:txBody>
      </p:sp>
      <p:sp>
        <p:nvSpPr>
          <p:cNvPr id="148" name="Google Shape;148;p37"/>
          <p:cNvSpPr txBox="1"/>
          <p:nvPr/>
        </p:nvSpPr>
        <p:spPr>
          <a:xfrm>
            <a:off x="4913500" y="3836225"/>
            <a:ext cx="3843900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Rakshith Vishwanatha: </a:t>
            </a:r>
            <a:r>
              <a:rPr lang="en"/>
              <a:t>1217756241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Mohit Mukul Bhagwat:</a:t>
            </a:r>
            <a:r>
              <a:rPr lang="en"/>
              <a:t> 1217374990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Ravi Pipaliya: </a:t>
            </a:r>
            <a:r>
              <a:rPr lang="en"/>
              <a:t>1217413275</a:t>
            </a:r>
            <a:endParaRPr/>
          </a:p>
        </p:txBody>
      </p:sp>
      <p:sp>
        <p:nvSpPr>
          <p:cNvPr id="149" name="Google Shape;149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800">
                <a:highlight>
                  <a:srgbClr val="FFC000"/>
                </a:highlight>
              </a:rPr>
              <a:t>Bilinear dynamics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34" name="Google Shape;234;p46"/>
          <p:cNvSpPr txBox="1"/>
          <p:nvPr/>
        </p:nvSpPr>
        <p:spPr>
          <a:xfrm>
            <a:off x="432400" y="495600"/>
            <a:ext cx="7666200" cy="3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dynamics of the arm is learnt through generating a Bi-Linear Model using the data collected through the wide range of possible motions of the arm</a:t>
            </a:r>
            <a:endParaRPr sz="1600"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 fit the parameters we minimize the squared L-2  norm between the predicted and actual position after applying a control action</a:t>
            </a:r>
            <a:endParaRPr sz="1600"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find the optimal parameters using ADAM optimizer</a:t>
            </a:r>
            <a:endParaRPr sz="1600"/>
          </a:p>
        </p:txBody>
      </p:sp>
      <p:sp>
        <p:nvSpPr>
          <p:cNvPr id="235" name="Google Shape;235;p46"/>
          <p:cNvSpPr txBox="1"/>
          <p:nvPr/>
        </p:nvSpPr>
        <p:spPr>
          <a:xfrm>
            <a:off x="781550" y="3121325"/>
            <a:ext cx="1430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80000"/>
                </a:solidFill>
              </a:rPr>
              <a:t>Bilinear Model Form:</a:t>
            </a:r>
            <a:endParaRPr sz="1200" b="1">
              <a:solidFill>
                <a:srgbClr val="980000"/>
              </a:solidFill>
            </a:endParaRPr>
          </a:p>
        </p:txBody>
      </p:sp>
      <p:pic>
        <p:nvPicPr>
          <p:cNvPr id="236" name="Google Shape;2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800" y="3121324"/>
            <a:ext cx="6170201" cy="5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800">
                <a:highlight>
                  <a:srgbClr val="FFC000"/>
                </a:highlight>
              </a:rPr>
              <a:t>Q Function 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43" name="Google Shape;243;p47"/>
          <p:cNvGrpSpPr/>
          <p:nvPr/>
        </p:nvGrpSpPr>
        <p:grpSpPr>
          <a:xfrm>
            <a:off x="560763" y="2687225"/>
            <a:ext cx="5133763" cy="1701250"/>
            <a:chOff x="2151438" y="2574600"/>
            <a:chExt cx="5133763" cy="1701250"/>
          </a:xfrm>
        </p:grpSpPr>
        <p:pic>
          <p:nvPicPr>
            <p:cNvPr id="244" name="Google Shape;244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51438" y="2881350"/>
              <a:ext cx="3771900" cy="723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47"/>
            <p:cNvSpPr txBox="1"/>
            <p:nvPr/>
          </p:nvSpPr>
          <p:spPr>
            <a:xfrm>
              <a:off x="2151450" y="3552550"/>
              <a:ext cx="14307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980000"/>
                  </a:solidFill>
                </a:rPr>
                <a:t>Target Position</a:t>
              </a:r>
              <a:endParaRPr sz="1200" b="1">
                <a:solidFill>
                  <a:srgbClr val="980000"/>
                </a:solidFill>
              </a:endParaRPr>
            </a:p>
          </p:txBody>
        </p:sp>
        <p:sp>
          <p:nvSpPr>
            <p:cNvPr id="246" name="Google Shape;246;p47"/>
            <p:cNvSpPr txBox="1"/>
            <p:nvPr/>
          </p:nvSpPr>
          <p:spPr>
            <a:xfrm>
              <a:off x="5068200" y="3475775"/>
              <a:ext cx="16542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980000"/>
                  </a:solidFill>
                </a:rPr>
                <a:t>Predicted next position</a:t>
              </a:r>
              <a:endParaRPr sz="1200" b="1">
                <a:solidFill>
                  <a:srgbClr val="980000"/>
                </a:solidFill>
              </a:endParaRPr>
            </a:p>
          </p:txBody>
        </p:sp>
        <p:sp>
          <p:nvSpPr>
            <p:cNvPr id="247" name="Google Shape;247;p47"/>
            <p:cNvSpPr txBox="1"/>
            <p:nvPr/>
          </p:nvSpPr>
          <p:spPr>
            <a:xfrm>
              <a:off x="5854500" y="2574600"/>
              <a:ext cx="14307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980000"/>
                  </a:solidFill>
                </a:rPr>
                <a:t>Minimum control effort</a:t>
              </a:r>
              <a:endParaRPr sz="1200" b="1">
                <a:solidFill>
                  <a:srgbClr val="980000"/>
                </a:solidFill>
              </a:endParaRPr>
            </a:p>
          </p:txBody>
        </p:sp>
        <p:cxnSp>
          <p:nvCxnSpPr>
            <p:cNvPr id="248" name="Google Shape;248;p47"/>
            <p:cNvCxnSpPr/>
            <p:nvPr/>
          </p:nvCxnSpPr>
          <p:spPr>
            <a:xfrm flipH="1">
              <a:off x="3436300" y="3388325"/>
              <a:ext cx="305100" cy="31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9" name="Google Shape;249;p47"/>
            <p:cNvCxnSpPr>
              <a:endCxn id="246" idx="1"/>
            </p:cNvCxnSpPr>
            <p:nvPr/>
          </p:nvCxnSpPr>
          <p:spPr>
            <a:xfrm>
              <a:off x="4262700" y="3414425"/>
              <a:ext cx="805500" cy="347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0" name="Google Shape;250;p47"/>
            <p:cNvCxnSpPr>
              <a:endCxn id="247" idx="1"/>
            </p:cNvCxnSpPr>
            <p:nvPr/>
          </p:nvCxnSpPr>
          <p:spPr>
            <a:xfrm rot="10800000" flipH="1">
              <a:off x="5483100" y="2936250"/>
              <a:ext cx="371400" cy="153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51" name="Google Shape;251;p47"/>
          <p:cNvGrpSpPr/>
          <p:nvPr/>
        </p:nvGrpSpPr>
        <p:grpSpPr>
          <a:xfrm>
            <a:off x="1101200" y="1167050"/>
            <a:ext cx="6249200" cy="1022275"/>
            <a:chOff x="280000" y="4062450"/>
            <a:chExt cx="6249200" cy="1022275"/>
          </a:xfrm>
        </p:grpSpPr>
        <p:pic>
          <p:nvPicPr>
            <p:cNvPr id="252" name="Google Shape;252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66700" y="4062450"/>
              <a:ext cx="3190875" cy="857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47"/>
            <p:cNvSpPr txBox="1"/>
            <p:nvPr/>
          </p:nvSpPr>
          <p:spPr>
            <a:xfrm>
              <a:off x="280000" y="4097500"/>
              <a:ext cx="21822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980000"/>
                  </a:solidFill>
                </a:rPr>
                <a:t>Q-function </a:t>
              </a:r>
              <a:endParaRPr b="1">
                <a:solidFill>
                  <a:srgbClr val="9800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980000"/>
                  </a:solidFill>
                </a:rPr>
                <a:t>Linear approximator:</a:t>
              </a: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254" name="Google Shape;254;p47"/>
            <p:cNvSpPr txBox="1"/>
            <p:nvPr/>
          </p:nvSpPr>
          <p:spPr>
            <a:xfrm>
              <a:off x="3017150" y="4606150"/>
              <a:ext cx="1079700" cy="30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980000"/>
                  </a:solidFill>
                </a:rPr>
                <a:t>Parameter</a:t>
              </a:r>
              <a:endParaRPr sz="1200" b="1">
                <a:solidFill>
                  <a:srgbClr val="980000"/>
                </a:solidFill>
              </a:endParaRPr>
            </a:p>
          </p:txBody>
        </p:sp>
        <p:sp>
          <p:nvSpPr>
            <p:cNvPr id="255" name="Google Shape;255;p47"/>
            <p:cNvSpPr txBox="1"/>
            <p:nvPr/>
          </p:nvSpPr>
          <p:spPr>
            <a:xfrm>
              <a:off x="5449500" y="4512025"/>
              <a:ext cx="1079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980000"/>
                  </a:solidFill>
                </a:rPr>
                <a:t>Bias</a:t>
              </a:r>
              <a:endParaRPr sz="1200" b="1">
                <a:solidFill>
                  <a:srgbClr val="980000"/>
                </a:solidFill>
              </a:endParaRPr>
            </a:p>
          </p:txBody>
        </p:sp>
        <p:cxnSp>
          <p:nvCxnSpPr>
            <p:cNvPr id="256" name="Google Shape;256;p47"/>
            <p:cNvCxnSpPr>
              <a:endCxn id="254" idx="3"/>
            </p:cNvCxnSpPr>
            <p:nvPr/>
          </p:nvCxnSpPr>
          <p:spPr>
            <a:xfrm flipH="1">
              <a:off x="4096850" y="4505500"/>
              <a:ext cx="760500" cy="25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7" name="Google Shape;257;p47"/>
            <p:cNvCxnSpPr/>
            <p:nvPr/>
          </p:nvCxnSpPr>
          <p:spPr>
            <a:xfrm>
              <a:off x="5365100" y="4512025"/>
              <a:ext cx="326700" cy="210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258" name="Google Shape;258;p47"/>
          <p:cNvCxnSpPr/>
          <p:nvPr/>
        </p:nvCxnSpPr>
        <p:spPr>
          <a:xfrm rot="10800000" flipH="1">
            <a:off x="598050" y="2148475"/>
            <a:ext cx="7795500" cy="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59" name="Google Shape;25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3045" y="3259500"/>
            <a:ext cx="1838674" cy="39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47"/>
          <p:cNvCxnSpPr/>
          <p:nvPr/>
        </p:nvCxnSpPr>
        <p:spPr>
          <a:xfrm flipH="1">
            <a:off x="5854675" y="2106075"/>
            <a:ext cx="13500" cy="237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61" name="Google Shape;261;p47"/>
          <p:cNvSpPr txBox="1"/>
          <p:nvPr/>
        </p:nvSpPr>
        <p:spPr>
          <a:xfrm>
            <a:off x="2537625" y="2292800"/>
            <a:ext cx="1430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>
                <a:solidFill>
                  <a:srgbClr val="980000"/>
                </a:solidFill>
              </a:rPr>
              <a:t>Observations</a:t>
            </a:r>
            <a:endParaRPr sz="1500" b="1" u="sng">
              <a:solidFill>
                <a:srgbClr val="980000"/>
              </a:solidFill>
            </a:endParaRPr>
          </a:p>
        </p:txBody>
      </p:sp>
      <p:sp>
        <p:nvSpPr>
          <p:cNvPr id="262" name="Google Shape;262;p47"/>
          <p:cNvSpPr txBox="1"/>
          <p:nvPr/>
        </p:nvSpPr>
        <p:spPr>
          <a:xfrm>
            <a:off x="6426550" y="2292800"/>
            <a:ext cx="1430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>
                <a:solidFill>
                  <a:srgbClr val="980000"/>
                </a:solidFill>
              </a:rPr>
              <a:t>Parameters</a:t>
            </a:r>
            <a:endParaRPr sz="1500" b="1" u="sng">
              <a:solidFill>
                <a:srgbClr val="980000"/>
              </a:solidFill>
            </a:endParaRPr>
          </a:p>
        </p:txBody>
      </p:sp>
      <p:pic>
        <p:nvPicPr>
          <p:cNvPr id="263" name="Google Shape;263;p47"/>
          <p:cNvPicPr preferRelativeResize="0"/>
          <p:nvPr/>
        </p:nvPicPr>
        <p:blipFill rotWithShape="1">
          <a:blip r:embed="rId6">
            <a:alphaModFix/>
          </a:blip>
          <a:srcRect t="23855"/>
          <a:stretch/>
        </p:blipFill>
        <p:spPr>
          <a:xfrm>
            <a:off x="2849550" y="4306675"/>
            <a:ext cx="4108412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47"/>
          <p:cNvCxnSpPr/>
          <p:nvPr/>
        </p:nvCxnSpPr>
        <p:spPr>
          <a:xfrm rot="10800000" flipH="1">
            <a:off x="598050" y="4282075"/>
            <a:ext cx="7795500" cy="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800">
                <a:highlight>
                  <a:srgbClr val="FFC000"/>
                </a:highlight>
              </a:rPr>
              <a:t>Fitted Q-iteration 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71" name="Google Shape;271;p48"/>
          <p:cNvGrpSpPr/>
          <p:nvPr/>
        </p:nvGrpSpPr>
        <p:grpSpPr>
          <a:xfrm>
            <a:off x="1026413" y="1369850"/>
            <a:ext cx="6786352" cy="2727200"/>
            <a:chOff x="1026413" y="1369850"/>
            <a:chExt cx="6786352" cy="2727200"/>
          </a:xfrm>
        </p:grpSpPr>
        <p:grpSp>
          <p:nvGrpSpPr>
            <p:cNvPr id="272" name="Google Shape;272;p48"/>
            <p:cNvGrpSpPr/>
            <p:nvPr/>
          </p:nvGrpSpPr>
          <p:grpSpPr>
            <a:xfrm>
              <a:off x="1026413" y="1369850"/>
              <a:ext cx="6786352" cy="2727200"/>
              <a:chOff x="1677400" y="1575525"/>
              <a:chExt cx="6786352" cy="2727200"/>
            </a:xfrm>
          </p:grpSpPr>
          <p:pic>
            <p:nvPicPr>
              <p:cNvPr id="273" name="Google Shape;273;p4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379401" y="1575525"/>
                <a:ext cx="6084351" cy="2727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4" name="Google Shape;274;p48"/>
              <p:cNvSpPr txBox="1"/>
              <p:nvPr/>
            </p:nvSpPr>
            <p:spPr>
              <a:xfrm>
                <a:off x="7121750" y="3118350"/>
                <a:ext cx="958200" cy="42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dk2"/>
                    </a:solidFill>
                  </a:rPr>
                  <a:t>Bellman error</a:t>
                </a:r>
                <a:endParaRPr b="1">
                  <a:solidFill>
                    <a:schemeClr val="dk2"/>
                  </a:solidFill>
                </a:endParaRPr>
              </a:p>
            </p:txBody>
          </p:sp>
          <p:sp>
            <p:nvSpPr>
              <p:cNvPr id="275" name="Google Shape;275;p48"/>
              <p:cNvSpPr txBox="1"/>
              <p:nvPr/>
            </p:nvSpPr>
            <p:spPr>
              <a:xfrm>
                <a:off x="1677400" y="2728975"/>
                <a:ext cx="1116900" cy="42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dk2"/>
                    </a:solidFill>
                  </a:rPr>
                  <a:t>Bellman Target</a:t>
                </a:r>
                <a:endParaRPr b="1">
                  <a:solidFill>
                    <a:schemeClr val="dk2"/>
                  </a:solidFill>
                </a:endParaRPr>
              </a:p>
            </p:txBody>
          </p:sp>
          <p:sp>
            <p:nvSpPr>
              <p:cNvPr id="276" name="Google Shape;276;p48"/>
              <p:cNvSpPr/>
              <p:nvPr/>
            </p:nvSpPr>
            <p:spPr>
              <a:xfrm>
                <a:off x="5941000" y="3511425"/>
                <a:ext cx="1675325" cy="267075"/>
              </a:xfrm>
              <a:custGeom>
                <a:avLst/>
                <a:gdLst/>
                <a:ahLst/>
                <a:cxnLst/>
                <a:rect l="l" t="t" r="r" b="b"/>
                <a:pathLst>
                  <a:path w="67013" h="10683" extrusionOk="0">
                    <a:moveTo>
                      <a:pt x="67013" y="4946"/>
                    </a:moveTo>
                    <a:cubicBezTo>
                      <a:pt x="60779" y="12223"/>
                      <a:pt x="47930" y="11227"/>
                      <a:pt x="38576" y="9150"/>
                    </a:cubicBezTo>
                    <a:cubicBezTo>
                      <a:pt x="25675" y="6286"/>
                      <a:pt x="12537" y="4179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77" name="Google Shape;277;p48"/>
            <p:cNvSpPr/>
            <p:nvPr/>
          </p:nvSpPr>
          <p:spPr>
            <a:xfrm>
              <a:off x="3871850" y="2604750"/>
              <a:ext cx="406800" cy="257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mes New Roman"/>
                  <a:ea typeface="Times New Roman"/>
                  <a:cs typeface="Times New Roman"/>
                  <a:sym typeface="Times New Roman"/>
                </a:rPr>
                <a:t>min</a:t>
              </a:r>
              <a:endParaRPr sz="1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78" name="Google Shape;278;p48"/>
          <p:cNvSpPr/>
          <p:nvPr/>
        </p:nvSpPr>
        <p:spPr>
          <a:xfrm>
            <a:off x="3246050" y="2689575"/>
            <a:ext cx="196800" cy="14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>
            <a:spLocks noGrp="1"/>
          </p:cNvSpPr>
          <p:nvPr>
            <p:ph type="title"/>
          </p:nvPr>
        </p:nvSpPr>
        <p:spPr>
          <a:xfrm>
            <a:off x="311700" y="1029225"/>
            <a:ext cx="6246300" cy="29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6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</a:t>
            </a:r>
            <a:r>
              <a:rPr lang="en" sz="6000"/>
              <a:t>id</a:t>
            </a:r>
            <a:r>
              <a:rPr lang="en" sz="6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</a:t>
            </a:r>
            <a:r>
              <a:rPr lang="en" sz="6000"/>
              <a:t> implement </a:t>
            </a:r>
            <a:r>
              <a:rPr lang="en" sz="6000" b="1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284" name="Google Shape;284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/>
          <p:nvPr/>
        </p:nvSpPr>
        <p:spPr>
          <a:xfrm>
            <a:off x="3408936" y="1279800"/>
            <a:ext cx="2274600" cy="1032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ROS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90" name="Google Shape;290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800">
                <a:highlight>
                  <a:srgbClr val="FFC000"/>
                </a:highlight>
              </a:rPr>
              <a:t>Implementation Details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50"/>
          <p:cNvSpPr/>
          <p:nvPr/>
        </p:nvSpPr>
        <p:spPr>
          <a:xfrm>
            <a:off x="927975" y="1279800"/>
            <a:ext cx="2274600" cy="1032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Gazebo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92" name="Google Shape;292;p50"/>
          <p:cNvSpPr/>
          <p:nvPr/>
        </p:nvSpPr>
        <p:spPr>
          <a:xfrm>
            <a:off x="5889880" y="1279800"/>
            <a:ext cx="2274600" cy="1032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Python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93" name="Google Shape;293;p50"/>
          <p:cNvSpPr txBox="1"/>
          <p:nvPr/>
        </p:nvSpPr>
        <p:spPr>
          <a:xfrm>
            <a:off x="927975" y="2574175"/>
            <a:ext cx="2274600" cy="2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simulation of the environment  for the  Two-joint robotic arm done using Gazebo</a:t>
            </a:r>
            <a:endParaRPr b="1"/>
          </a:p>
        </p:txBody>
      </p:sp>
      <p:sp>
        <p:nvSpPr>
          <p:cNvPr id="294" name="Google Shape;294;p50"/>
          <p:cNvSpPr txBox="1"/>
          <p:nvPr/>
        </p:nvSpPr>
        <p:spPr>
          <a:xfrm>
            <a:off x="3559050" y="2574175"/>
            <a:ext cx="2025900" cy="2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 used ROS as an interface to communicate with the Gazebo environment for data collection and sending control inputs </a:t>
            </a:r>
            <a:endParaRPr b="1"/>
          </a:p>
        </p:txBody>
      </p:sp>
      <p:sp>
        <p:nvSpPr>
          <p:cNvPr id="295" name="Google Shape;295;p50"/>
          <p:cNvSpPr txBox="1"/>
          <p:nvPr/>
        </p:nvSpPr>
        <p:spPr>
          <a:xfrm>
            <a:off x="5889875" y="2574175"/>
            <a:ext cx="2274600" cy="2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Model fitting and RL algorithm implementation was done using python</a:t>
            </a:r>
            <a:endParaRPr b="1"/>
          </a:p>
        </p:txBody>
      </p:sp>
      <p:sp>
        <p:nvSpPr>
          <p:cNvPr id="296" name="Google Shape;29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800">
                <a:highlight>
                  <a:srgbClr val="FFC000"/>
                </a:highlight>
              </a:rPr>
              <a:t>Gazebo environment 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3" name="Google Shape;3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100" y="1143000"/>
            <a:ext cx="5306249" cy="37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800">
                <a:highlight>
                  <a:srgbClr val="FFC000"/>
                </a:highlight>
              </a:rPr>
              <a:t>ROS setup  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10" name="Google Shape;3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700" y="1082575"/>
            <a:ext cx="6725999" cy="36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3"/>
          <p:cNvSpPr txBox="1">
            <a:spLocks noGrp="1"/>
          </p:cNvSpPr>
          <p:nvPr>
            <p:ph type="body" idx="1"/>
          </p:nvPr>
        </p:nvSpPr>
        <p:spPr>
          <a:xfrm>
            <a:off x="405375" y="1052425"/>
            <a:ext cx="80316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Environment</a:t>
            </a:r>
            <a:endParaRPr sz="16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Camera Image: 640 X 480 pixel (307,200 states)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Target Position: 320, 240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q1: +ve anticlockwise, q2: </a:t>
            </a:r>
            <a:r>
              <a:rPr lang="en" sz="1600">
                <a:solidFill>
                  <a:schemeClr val="dk1"/>
                </a:solidFill>
              </a:rPr>
              <a:t>+ve clockwise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ARM Workspace: 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Hemisphere for q1 = [-pi/2, pi/2] and q2 = [-pi/2, pi/2]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Learning:</a:t>
            </a:r>
            <a:endParaRPr sz="16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Bilinear model: Trained on 100,000 random samples (ADAM optimizer)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Fitted </a:t>
            </a:r>
            <a:r>
              <a:rPr lang="en" sz="1600"/>
              <a:t>Q-iteration: 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400"/>
              <a:t>Gamma: 0.9 (Discount factor)</a:t>
            </a:r>
            <a:endParaRPr sz="14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400"/>
              <a:t>Q-Iterations: 10</a:t>
            </a:r>
            <a:endParaRPr sz="14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400"/>
              <a:t>Batch Size: 2000 samples</a:t>
            </a:r>
            <a:endParaRPr sz="14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400">
                <a:solidFill>
                  <a:schemeClr val="dk1"/>
                </a:solidFill>
              </a:rPr>
              <a:t>Exploration policy: Gaussian (</a:t>
            </a:r>
            <a:r>
              <a:rPr lang="en" sz="1400" b="1">
                <a:solidFill>
                  <a:schemeClr val="dk1"/>
                </a:solidFill>
              </a:rPr>
              <a:t>mean</a:t>
            </a:r>
            <a:r>
              <a:rPr lang="en" sz="1400">
                <a:solidFill>
                  <a:schemeClr val="dk1"/>
                </a:solidFill>
              </a:rPr>
              <a:t>: Current policy, </a:t>
            </a:r>
            <a:r>
              <a:rPr lang="en" sz="1400" b="1">
                <a:solidFill>
                  <a:schemeClr val="dk1"/>
                </a:solidFill>
              </a:rPr>
              <a:t>SD</a:t>
            </a:r>
            <a:r>
              <a:rPr lang="en" sz="1400">
                <a:solidFill>
                  <a:schemeClr val="dk1"/>
                </a:solidFill>
              </a:rPr>
              <a:t>: 0.2 radian)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16" name="Google Shape;316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/>
          <p:cNvSpPr txBox="1">
            <a:spLocks noGrp="1"/>
          </p:cNvSpPr>
          <p:nvPr>
            <p:ph type="title"/>
          </p:nvPr>
        </p:nvSpPr>
        <p:spPr>
          <a:xfrm>
            <a:off x="311700" y="1029225"/>
            <a:ext cx="6246300" cy="29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6000"/>
              <a:t>What results did we get </a:t>
            </a:r>
            <a:r>
              <a:rPr lang="en" sz="6000" b="1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322" name="Google Shape;322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800">
                <a:highlight>
                  <a:srgbClr val="FFC000"/>
                </a:highlight>
              </a:rPr>
              <a:t>Data collection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30" name="Google Shape;330;p55"/>
          <p:cNvSpPr txBox="1"/>
          <p:nvPr/>
        </p:nvSpPr>
        <p:spPr>
          <a:xfrm>
            <a:off x="5759650" y="1106200"/>
            <a:ext cx="2728200" cy="3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We fit dynamics model as follows: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Takes random actions for each data sample until the box is out of frame</a:t>
            </a:r>
            <a:endParaRPr sz="15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Resets to box in random location in the frame when box goes out of frame</a:t>
            </a:r>
            <a:endParaRPr sz="1500" b="1"/>
          </a:p>
        </p:txBody>
      </p:sp>
      <p:pic>
        <p:nvPicPr>
          <p:cNvPr id="2" name="Online Media 1" title="EEE 587 Generating training data for Bilinear model">
            <a:hlinkClick r:id="" action="ppaction://media"/>
            <a:extLst>
              <a:ext uri="{FF2B5EF4-FFF2-40B4-BE49-F238E27FC236}">
                <a16:creationId xmlns:a16="http://schemas.microsoft.com/office/drawing/2014/main" id="{A39998E5-403D-422C-B9F2-D379EEF78CA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6117" y="1246420"/>
            <a:ext cx="5634601" cy="3169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highlight>
                  <a:srgbClr val="FFC000"/>
                </a:highlight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8"/>
          <p:cNvSpPr txBox="1"/>
          <p:nvPr/>
        </p:nvSpPr>
        <p:spPr>
          <a:xfrm>
            <a:off x="340050" y="1589650"/>
            <a:ext cx="8463900" cy="31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" sz="2400" b="1"/>
              <a:t>Introduction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" sz="2400" b="1"/>
              <a:t>Problem Formulation</a:t>
            </a:r>
            <a:endParaRPr sz="24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" sz="2400" b="1"/>
              <a:t>Approach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Imple</a:t>
            </a:r>
            <a:r>
              <a:rPr lang="en" sz="2400" b="1"/>
              <a:t>mentation</a:t>
            </a:r>
            <a:r>
              <a:rPr lang="en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en" sz="2400" b="1"/>
              <a:t>Results</a:t>
            </a:r>
            <a:endParaRPr/>
          </a:p>
        </p:txBody>
      </p:sp>
      <p:pic>
        <p:nvPicPr>
          <p:cNvPr id="156" name="Google Shape;1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722" y="1359123"/>
            <a:ext cx="4322227" cy="242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6"/>
          <p:cNvSpPr txBox="1">
            <a:spLocks noGrp="1"/>
          </p:cNvSpPr>
          <p:nvPr>
            <p:ph type="title"/>
          </p:nvPr>
        </p:nvSpPr>
        <p:spPr>
          <a:xfrm>
            <a:off x="311700" y="106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800">
                <a:highlight>
                  <a:srgbClr val="FFC000"/>
                </a:highlight>
              </a:rPr>
              <a:t>Results: Without FQI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38" name="Google Shape;338;p56"/>
          <p:cNvPicPr preferRelativeResize="0"/>
          <p:nvPr/>
        </p:nvPicPr>
        <p:blipFill rotWithShape="1">
          <a:blip r:embed="rId4">
            <a:alphaModFix/>
          </a:blip>
          <a:srcRect l="9518"/>
          <a:stretch/>
        </p:blipFill>
        <p:spPr>
          <a:xfrm>
            <a:off x="5707000" y="895575"/>
            <a:ext cx="2616475" cy="214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6"/>
          <p:cNvPicPr preferRelativeResize="0"/>
          <p:nvPr/>
        </p:nvPicPr>
        <p:blipFill rotWithShape="1">
          <a:blip r:embed="rId5">
            <a:alphaModFix/>
          </a:blip>
          <a:srcRect l="11911" t="-1190" r="-1405" b="1189"/>
          <a:stretch/>
        </p:blipFill>
        <p:spPr>
          <a:xfrm>
            <a:off x="5765800" y="2852928"/>
            <a:ext cx="2616475" cy="21690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6"/>
          <p:cNvSpPr txBox="1"/>
          <p:nvPr/>
        </p:nvSpPr>
        <p:spPr>
          <a:xfrm>
            <a:off x="5787150" y="842925"/>
            <a:ext cx="217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1</a:t>
            </a:r>
            <a:endParaRPr/>
          </a:p>
        </p:txBody>
      </p:sp>
      <p:sp>
        <p:nvSpPr>
          <p:cNvPr id="341" name="Google Shape;341;p56"/>
          <p:cNvSpPr txBox="1"/>
          <p:nvPr/>
        </p:nvSpPr>
        <p:spPr>
          <a:xfrm>
            <a:off x="5765788" y="2811275"/>
            <a:ext cx="217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2</a:t>
            </a:r>
            <a:endParaRPr/>
          </a:p>
        </p:txBody>
      </p:sp>
      <p:pic>
        <p:nvPicPr>
          <p:cNvPr id="342" name="Google Shape;342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651" y="4194955"/>
            <a:ext cx="5329199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6"/>
          <p:cNvSpPr txBox="1"/>
          <p:nvPr/>
        </p:nvSpPr>
        <p:spPr>
          <a:xfrm>
            <a:off x="5711400" y="4812000"/>
            <a:ext cx="19149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Actions: angle in radians</a:t>
            </a:r>
            <a:endParaRPr sz="1000"/>
          </a:p>
        </p:txBody>
      </p:sp>
      <p:sp>
        <p:nvSpPr>
          <p:cNvPr id="344" name="Google Shape;344;p56"/>
          <p:cNvSpPr txBox="1"/>
          <p:nvPr/>
        </p:nvSpPr>
        <p:spPr>
          <a:xfrm>
            <a:off x="8058263" y="1143000"/>
            <a:ext cx="217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(Move Left)</a:t>
            </a:r>
            <a:endParaRPr sz="1200"/>
          </a:p>
        </p:txBody>
      </p:sp>
      <p:sp>
        <p:nvSpPr>
          <p:cNvPr id="345" name="Google Shape;345;p56"/>
          <p:cNvSpPr txBox="1"/>
          <p:nvPr/>
        </p:nvSpPr>
        <p:spPr>
          <a:xfrm>
            <a:off x="8058263" y="2483138"/>
            <a:ext cx="217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(Move Right)</a:t>
            </a:r>
            <a:endParaRPr sz="1200"/>
          </a:p>
        </p:txBody>
      </p:sp>
      <p:sp>
        <p:nvSpPr>
          <p:cNvPr id="346" name="Google Shape;346;p56"/>
          <p:cNvSpPr txBox="1"/>
          <p:nvPr/>
        </p:nvSpPr>
        <p:spPr>
          <a:xfrm>
            <a:off x="8058263" y="3096513"/>
            <a:ext cx="217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(Move Down)</a:t>
            </a:r>
            <a:endParaRPr sz="1200"/>
          </a:p>
        </p:txBody>
      </p:sp>
      <p:sp>
        <p:nvSpPr>
          <p:cNvPr id="347" name="Google Shape;347;p56"/>
          <p:cNvSpPr txBox="1"/>
          <p:nvPr/>
        </p:nvSpPr>
        <p:spPr>
          <a:xfrm>
            <a:off x="8058263" y="4380538"/>
            <a:ext cx="217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(Move Up)</a:t>
            </a:r>
            <a:endParaRPr sz="1200"/>
          </a:p>
        </p:txBody>
      </p:sp>
      <p:sp>
        <p:nvSpPr>
          <p:cNvPr id="348" name="Google Shape;348;p56"/>
          <p:cNvSpPr txBox="1"/>
          <p:nvPr/>
        </p:nvSpPr>
        <p:spPr>
          <a:xfrm>
            <a:off x="5787150" y="420500"/>
            <a:ext cx="217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State-Action Space</a:t>
            </a:r>
            <a:endParaRPr b="1"/>
          </a:p>
        </p:txBody>
      </p:sp>
      <p:pic>
        <p:nvPicPr>
          <p:cNvPr id="2" name="Online Media 1" title="EEE 587 Visual servoing final results">
            <a:hlinkClick r:id="" action="ppaction://media"/>
            <a:extLst>
              <a:ext uri="{FF2B5EF4-FFF2-40B4-BE49-F238E27FC236}">
                <a16:creationId xmlns:a16="http://schemas.microsoft.com/office/drawing/2014/main" id="{5A0FB7F7-14D1-413C-97C6-7D7628C7A32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216651" y="1195038"/>
            <a:ext cx="5329199" cy="29976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7"/>
          <p:cNvPicPr preferRelativeResize="0"/>
          <p:nvPr/>
        </p:nvPicPr>
        <p:blipFill rotWithShape="1">
          <a:blip r:embed="rId4">
            <a:alphaModFix/>
          </a:blip>
          <a:srcRect l="9428"/>
          <a:stretch/>
        </p:blipFill>
        <p:spPr>
          <a:xfrm>
            <a:off x="5699687" y="2852450"/>
            <a:ext cx="2641426" cy="21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7"/>
          <p:cNvPicPr preferRelativeResize="0"/>
          <p:nvPr/>
        </p:nvPicPr>
        <p:blipFill rotWithShape="1">
          <a:blip r:embed="rId5">
            <a:alphaModFix/>
          </a:blip>
          <a:srcRect l="9066"/>
          <a:stretch/>
        </p:blipFill>
        <p:spPr>
          <a:xfrm>
            <a:off x="5699675" y="896112"/>
            <a:ext cx="2641450" cy="217852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57" name="Google Shape;357;p57"/>
          <p:cNvSpPr txBox="1"/>
          <p:nvPr/>
        </p:nvSpPr>
        <p:spPr>
          <a:xfrm>
            <a:off x="5787150" y="420500"/>
            <a:ext cx="217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State-Action Space</a:t>
            </a:r>
            <a:endParaRPr b="1"/>
          </a:p>
        </p:txBody>
      </p:sp>
      <p:pic>
        <p:nvPicPr>
          <p:cNvPr id="358" name="Google Shape;35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511" y="4167002"/>
            <a:ext cx="5329199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7"/>
          <p:cNvSpPr txBox="1"/>
          <p:nvPr/>
        </p:nvSpPr>
        <p:spPr>
          <a:xfrm>
            <a:off x="8058263" y="1143000"/>
            <a:ext cx="217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(Move Left)</a:t>
            </a:r>
            <a:endParaRPr sz="1200"/>
          </a:p>
        </p:txBody>
      </p:sp>
      <p:sp>
        <p:nvSpPr>
          <p:cNvPr id="360" name="Google Shape;360;p57"/>
          <p:cNvSpPr txBox="1"/>
          <p:nvPr/>
        </p:nvSpPr>
        <p:spPr>
          <a:xfrm>
            <a:off x="8058263" y="2483138"/>
            <a:ext cx="217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(Move Right)</a:t>
            </a:r>
            <a:endParaRPr sz="1200"/>
          </a:p>
        </p:txBody>
      </p:sp>
      <p:sp>
        <p:nvSpPr>
          <p:cNvPr id="361" name="Google Shape;361;p57"/>
          <p:cNvSpPr txBox="1"/>
          <p:nvPr/>
        </p:nvSpPr>
        <p:spPr>
          <a:xfrm>
            <a:off x="8058263" y="3096513"/>
            <a:ext cx="217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(Move Down)</a:t>
            </a:r>
            <a:endParaRPr sz="1200"/>
          </a:p>
        </p:txBody>
      </p:sp>
      <p:sp>
        <p:nvSpPr>
          <p:cNvPr id="362" name="Google Shape;362;p57"/>
          <p:cNvSpPr txBox="1"/>
          <p:nvPr/>
        </p:nvSpPr>
        <p:spPr>
          <a:xfrm>
            <a:off x="8058263" y="4380538"/>
            <a:ext cx="217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(Move Up)</a:t>
            </a:r>
            <a:endParaRPr sz="1200"/>
          </a:p>
        </p:txBody>
      </p:sp>
      <p:sp>
        <p:nvSpPr>
          <p:cNvPr id="363" name="Google Shape;363;p57"/>
          <p:cNvSpPr txBox="1"/>
          <p:nvPr/>
        </p:nvSpPr>
        <p:spPr>
          <a:xfrm>
            <a:off x="5711400" y="4812000"/>
            <a:ext cx="19149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Actions: angle in radians</a:t>
            </a:r>
            <a:endParaRPr sz="1000"/>
          </a:p>
        </p:txBody>
      </p:sp>
      <p:sp>
        <p:nvSpPr>
          <p:cNvPr id="364" name="Google Shape;364;p57"/>
          <p:cNvSpPr txBox="1"/>
          <p:nvPr/>
        </p:nvSpPr>
        <p:spPr>
          <a:xfrm>
            <a:off x="5787150" y="842925"/>
            <a:ext cx="217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1</a:t>
            </a:r>
            <a:endParaRPr/>
          </a:p>
        </p:txBody>
      </p:sp>
      <p:sp>
        <p:nvSpPr>
          <p:cNvPr id="365" name="Google Shape;365;p57"/>
          <p:cNvSpPr txBox="1"/>
          <p:nvPr/>
        </p:nvSpPr>
        <p:spPr>
          <a:xfrm>
            <a:off x="5765788" y="2811275"/>
            <a:ext cx="217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2</a:t>
            </a:r>
            <a:endParaRPr/>
          </a:p>
        </p:txBody>
      </p:sp>
      <p:sp>
        <p:nvSpPr>
          <p:cNvPr id="366" name="Google Shape;366;p57"/>
          <p:cNvSpPr txBox="1">
            <a:spLocks noGrp="1"/>
          </p:cNvSpPr>
          <p:nvPr>
            <p:ph type="title"/>
          </p:nvPr>
        </p:nvSpPr>
        <p:spPr>
          <a:xfrm>
            <a:off x="311700" y="106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800">
                <a:highlight>
                  <a:srgbClr val="FFC000"/>
                </a:highlight>
              </a:rPr>
              <a:t>Results: With FQI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Online Media 1" title="EEE 587 Final video with weights">
            <a:hlinkClick r:id="" action="ppaction://media"/>
            <a:extLst>
              <a:ext uri="{FF2B5EF4-FFF2-40B4-BE49-F238E27FC236}">
                <a16:creationId xmlns:a16="http://schemas.microsoft.com/office/drawing/2014/main" id="{F7161782-512A-4586-8C36-66D54E59365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191995" y="1167621"/>
            <a:ext cx="5332233" cy="2999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8"/>
          <p:cNvSpPr txBox="1">
            <a:spLocks noGrp="1"/>
          </p:cNvSpPr>
          <p:nvPr>
            <p:ph type="body" idx="1"/>
          </p:nvPr>
        </p:nvSpPr>
        <p:spPr>
          <a:xfrm>
            <a:off x="460300" y="1204825"/>
            <a:ext cx="76719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Setup a simulated test environment in Gazebo for testing RL algorithms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Learn object tracking task on a 2-DOF robotic arm by combining value based and model based approach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Understand some of the nuances of working with continuous state-action space and approximate RL-approach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72" name="Google Shape;372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conclusion we were able to ...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6000"/>
              <a:t>Questions</a:t>
            </a:r>
            <a:endParaRPr sz="6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378" name="Google Shape;378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800">
                <a:highlight>
                  <a:srgbClr val="FFC000"/>
                </a:highlight>
              </a:rPr>
              <a:t>References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85" name="Google Shape;385;p60"/>
          <p:cNvSpPr txBox="1"/>
          <p:nvPr/>
        </p:nvSpPr>
        <p:spPr>
          <a:xfrm>
            <a:off x="401825" y="1162225"/>
            <a:ext cx="8049000" cy="3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[1] Alex X. Lee, Sergey Levine, Pieter Abbeel (2017) ”Learning Visual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Servoing with Deep Features and Fitted Q-Iteration” In the International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Conference on Learning Representations (ICLR)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[2] Busoniu, Lucian de Bruin, Tim Toli´c, Domagoj Kober, Jens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Palunko, Ivana. (2018). Reinforcement learning for control: Performance,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stability, and deep approximators. Annual Reviews in Control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10.1016/j.arcontrol.2018.09.005.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[3] R. S. Sutton and A. G. Barto. 2018. Reinforcement Learning: An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Introduction. The MIT Press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[4] OpenCV, 2015. Open Source Computer Vision Library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[5] Robot Operating System [ROS] Kinetic, Gazebo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1"/>
          <p:cNvSpPr txBox="1">
            <a:spLocks noGrp="1"/>
          </p:cNvSpPr>
          <p:nvPr>
            <p:ph type="title"/>
          </p:nvPr>
        </p:nvSpPr>
        <p:spPr>
          <a:xfrm>
            <a:off x="311700" y="1283225"/>
            <a:ext cx="8141700" cy="1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600"/>
              <a:t>Visual Servoing of a Robotic Arm using fitted Q-Iteration</a:t>
            </a:r>
            <a:endParaRPr sz="3600"/>
          </a:p>
        </p:txBody>
      </p:sp>
      <p:sp>
        <p:nvSpPr>
          <p:cNvPr id="391" name="Google Shape;391;p61"/>
          <p:cNvSpPr txBox="1">
            <a:spLocks noGrp="1"/>
          </p:cNvSpPr>
          <p:nvPr>
            <p:ph type="subTitle" idx="1"/>
          </p:nvPr>
        </p:nvSpPr>
        <p:spPr>
          <a:xfrm>
            <a:off x="3606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400">
                <a:highlight>
                  <a:srgbClr val="FFC000"/>
                </a:highlight>
              </a:rPr>
              <a:t>EEE-587 Optimal Control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61"/>
          <p:cNvSpPr txBox="1"/>
          <p:nvPr/>
        </p:nvSpPr>
        <p:spPr>
          <a:xfrm>
            <a:off x="3049050" y="2645525"/>
            <a:ext cx="30459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TEAM 8</a:t>
            </a:r>
            <a:endParaRPr sz="2400" b="1"/>
          </a:p>
        </p:txBody>
      </p:sp>
      <p:sp>
        <p:nvSpPr>
          <p:cNvPr id="393" name="Google Shape;393;p61"/>
          <p:cNvSpPr txBox="1"/>
          <p:nvPr/>
        </p:nvSpPr>
        <p:spPr>
          <a:xfrm>
            <a:off x="4913500" y="3836225"/>
            <a:ext cx="3843900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Rakshith Vishwanatha: </a:t>
            </a:r>
            <a:r>
              <a:rPr lang="en"/>
              <a:t>1217756241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Mohit Bhagwat:</a:t>
            </a:r>
            <a:r>
              <a:rPr lang="en"/>
              <a:t> 1217374990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Ravi Pipaliya: </a:t>
            </a:r>
            <a:r>
              <a:rPr lang="en"/>
              <a:t>1217413275</a:t>
            </a:r>
            <a:endParaRPr/>
          </a:p>
        </p:txBody>
      </p:sp>
      <p:sp>
        <p:nvSpPr>
          <p:cNvPr id="394" name="Google Shape;394;p61"/>
          <p:cNvSpPr txBox="1">
            <a:spLocks noGrp="1"/>
          </p:cNvSpPr>
          <p:nvPr>
            <p:ph type="subTitle" idx="1"/>
          </p:nvPr>
        </p:nvSpPr>
        <p:spPr>
          <a:xfrm>
            <a:off x="817650" y="32674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400">
                <a:highlight>
                  <a:srgbClr val="FFC000"/>
                </a:highlight>
              </a:rPr>
              <a:t>Thank You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 txBox="1">
            <a:spLocks noGrp="1"/>
          </p:cNvSpPr>
          <p:nvPr>
            <p:ph type="title"/>
          </p:nvPr>
        </p:nvSpPr>
        <p:spPr>
          <a:xfrm>
            <a:off x="311700" y="1029225"/>
            <a:ext cx="6246300" cy="29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6000"/>
              <a:t>Appendix</a:t>
            </a:r>
            <a:endParaRPr/>
          </a:p>
        </p:txBody>
      </p:sp>
      <p:sp>
        <p:nvSpPr>
          <p:cNvPr id="401" name="Google Shape;401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200">
                <a:highlight>
                  <a:srgbClr val="FFC000"/>
                </a:highlight>
              </a:rPr>
              <a:t>FQI with initialization of policy-independent parameters</a:t>
            </a: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08" name="Google Shape;4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627" y="2455604"/>
            <a:ext cx="7390399" cy="234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3298" y="1309938"/>
            <a:ext cx="5883174" cy="617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6040" y="1893310"/>
            <a:ext cx="5883176" cy="524516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3"/>
          <p:cNvSpPr txBox="1"/>
          <p:nvPr/>
        </p:nvSpPr>
        <p:spPr>
          <a:xfrm>
            <a:off x="2713506" y="1061775"/>
            <a:ext cx="12750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Current Q</a:t>
            </a:r>
            <a:endParaRPr sz="1300" b="1"/>
          </a:p>
        </p:txBody>
      </p:sp>
      <p:sp>
        <p:nvSpPr>
          <p:cNvPr id="412" name="Google Shape;412;p63"/>
          <p:cNvSpPr txBox="1"/>
          <p:nvPr/>
        </p:nvSpPr>
        <p:spPr>
          <a:xfrm>
            <a:off x="4725486" y="1090925"/>
            <a:ext cx="12750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Target Q </a:t>
            </a:r>
            <a:endParaRPr sz="13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200">
                <a:highlight>
                  <a:srgbClr val="FFC000"/>
                </a:highlight>
              </a:rPr>
              <a:t>Extraing policy from Q function</a:t>
            </a: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19" name="Google Shape;41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550" y="1337975"/>
            <a:ext cx="7584576" cy="28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800">
                <a:highlight>
                  <a:srgbClr val="FFC000"/>
                </a:highlight>
              </a:rPr>
              <a:t>INTRODUCTION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64" name="Google Shape;164;p39"/>
          <p:cNvSpPr txBox="1"/>
          <p:nvPr/>
        </p:nvSpPr>
        <p:spPr>
          <a:xfrm>
            <a:off x="340050" y="1241725"/>
            <a:ext cx="5625300" cy="3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Visual servoing</a:t>
            </a:r>
            <a:r>
              <a:rPr lang="en" sz="1800"/>
              <a:t> involves choosing actions that move a robot in response to observations from a camera, in order to reach a goal configuration in the world</a:t>
            </a:r>
            <a:endParaRPr sz="1800"/>
          </a:p>
          <a:p>
            <a:pPr marL="457200" marR="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Visual servoing for </a:t>
            </a:r>
            <a:r>
              <a:rPr lang="en" sz="1800" b="1"/>
              <a:t>2-DOF robotic arm</a:t>
            </a:r>
            <a:r>
              <a:rPr lang="en" sz="1800"/>
              <a:t> to track an object</a:t>
            </a:r>
            <a:endParaRPr sz="1800"/>
          </a:p>
          <a:p>
            <a:pPr marL="457200" marR="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Approximate RL approach (</a:t>
            </a:r>
            <a:r>
              <a:rPr lang="en" sz="1800" b="1"/>
              <a:t>fitted Q-iteration</a:t>
            </a:r>
            <a:r>
              <a:rPr lang="en" sz="1800"/>
              <a:t>) for continuous action space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Simulation setup in </a:t>
            </a:r>
            <a:r>
              <a:rPr lang="en" sz="1800" b="1">
                <a:solidFill>
                  <a:schemeClr val="dk1"/>
                </a:solidFill>
              </a:rPr>
              <a:t>Gazebo, ROS</a:t>
            </a:r>
            <a:r>
              <a:rPr lang="en" sz="1800">
                <a:solidFill>
                  <a:schemeClr val="dk1"/>
                </a:solidFill>
              </a:rPr>
              <a:t> and </a:t>
            </a:r>
            <a:r>
              <a:rPr lang="en" sz="1800" b="1">
                <a:solidFill>
                  <a:schemeClr val="dk1"/>
                </a:solidFill>
              </a:rPr>
              <a:t>python</a:t>
            </a:r>
            <a:endParaRPr sz="1800" b="1"/>
          </a:p>
        </p:txBody>
      </p:sp>
      <p:pic>
        <p:nvPicPr>
          <p:cNvPr id="165" name="Google Shape;1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8925" y="1985838"/>
            <a:ext cx="2884574" cy="216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0"/>
          <p:cNvSpPr txBox="1">
            <a:spLocks noGrp="1"/>
          </p:cNvSpPr>
          <p:nvPr>
            <p:ph type="title"/>
          </p:nvPr>
        </p:nvSpPr>
        <p:spPr>
          <a:xfrm>
            <a:off x="311700" y="1029225"/>
            <a:ext cx="6246300" cy="29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6000"/>
              <a:t>Problem Formulation</a:t>
            </a:r>
            <a:endParaRPr/>
          </a:p>
        </p:txBody>
      </p:sp>
      <p:sp>
        <p:nvSpPr>
          <p:cNvPr id="171" name="Google Shape;171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800">
                <a:highlight>
                  <a:srgbClr val="FFC000"/>
                </a:highlight>
              </a:rPr>
              <a:t>Problem Formulation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78" name="Google Shape;1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425" y="1446950"/>
            <a:ext cx="4792476" cy="22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6959" y="980237"/>
            <a:ext cx="116205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1150" y="1564424"/>
            <a:ext cx="2191150" cy="19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8584" y="3462450"/>
            <a:ext cx="1458100" cy="758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9325" y="3787721"/>
            <a:ext cx="3818700" cy="41301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1"/>
          <p:cNvSpPr txBox="1"/>
          <p:nvPr/>
        </p:nvSpPr>
        <p:spPr>
          <a:xfrm>
            <a:off x="5140913" y="4139125"/>
            <a:ext cx="2609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of Euclidean distance from goal position</a:t>
            </a:r>
            <a:endParaRPr/>
          </a:p>
        </p:txBody>
      </p:sp>
      <p:sp>
        <p:nvSpPr>
          <p:cNvPr id="184" name="Google Shape;184;p41"/>
          <p:cNvSpPr txBox="1"/>
          <p:nvPr/>
        </p:nvSpPr>
        <p:spPr>
          <a:xfrm>
            <a:off x="4942800" y="1564425"/>
            <a:ext cx="12453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/>
              <a:t>(Continuous)</a:t>
            </a:r>
            <a:endParaRPr sz="1200" i="1"/>
          </a:p>
        </p:txBody>
      </p:sp>
      <p:sp>
        <p:nvSpPr>
          <p:cNvPr id="185" name="Google Shape;185;p41"/>
          <p:cNvSpPr txBox="1"/>
          <p:nvPr/>
        </p:nvSpPr>
        <p:spPr>
          <a:xfrm>
            <a:off x="2396150" y="4048325"/>
            <a:ext cx="17649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 coordinates of box location in camera frame</a:t>
            </a:r>
            <a:endParaRPr i="1"/>
          </a:p>
        </p:txBody>
      </p:sp>
      <p:sp>
        <p:nvSpPr>
          <p:cNvPr id="186" name="Google Shape;186;p41"/>
          <p:cNvSpPr txBox="1"/>
          <p:nvPr/>
        </p:nvSpPr>
        <p:spPr>
          <a:xfrm>
            <a:off x="5019000" y="890100"/>
            <a:ext cx="17649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in joint angle</a:t>
            </a:r>
            <a:endParaRPr i="1"/>
          </a:p>
        </p:txBody>
      </p:sp>
      <p:pic>
        <p:nvPicPr>
          <p:cNvPr id="187" name="Google Shape;187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3450" y="1525900"/>
            <a:ext cx="2187625" cy="2131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"/>
          <p:cNvSpPr txBox="1">
            <a:spLocks noGrp="1"/>
          </p:cNvSpPr>
          <p:nvPr>
            <p:ph type="title"/>
          </p:nvPr>
        </p:nvSpPr>
        <p:spPr>
          <a:xfrm>
            <a:off x="311700" y="1029225"/>
            <a:ext cx="6246300" cy="29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6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</a:t>
            </a:r>
            <a:r>
              <a:rPr lang="en" sz="6000"/>
              <a:t>did </a:t>
            </a:r>
            <a:r>
              <a:rPr lang="en" sz="6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</a:t>
            </a:r>
            <a:r>
              <a:rPr lang="en" sz="6000"/>
              <a:t>approach the problem </a:t>
            </a:r>
            <a:r>
              <a:rPr lang="en" sz="6000" b="1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193" name="Google Shape;193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800">
                <a:highlight>
                  <a:srgbClr val="FFC000"/>
                </a:highlight>
              </a:rPr>
              <a:t>APPROACH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3"/>
          <p:cNvSpPr/>
          <p:nvPr/>
        </p:nvSpPr>
        <p:spPr>
          <a:xfrm>
            <a:off x="716975" y="1322675"/>
            <a:ext cx="2485500" cy="1032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Feature Detection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00" name="Google Shape;200;p43"/>
          <p:cNvSpPr/>
          <p:nvPr/>
        </p:nvSpPr>
        <p:spPr>
          <a:xfrm>
            <a:off x="3408936" y="1322675"/>
            <a:ext cx="2274600" cy="1032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Bilinear Dynamics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01" name="Google Shape;201;p43"/>
          <p:cNvSpPr/>
          <p:nvPr/>
        </p:nvSpPr>
        <p:spPr>
          <a:xfrm>
            <a:off x="5889880" y="1322675"/>
            <a:ext cx="2274600" cy="1032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Fitted Q-iteration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02" name="Google Shape;202;p43"/>
          <p:cNvSpPr txBox="1"/>
          <p:nvPr/>
        </p:nvSpPr>
        <p:spPr>
          <a:xfrm>
            <a:off x="716825" y="2507525"/>
            <a:ext cx="2485500" cy="2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step we try to detect the position of the object (Box) using Opencv Libraries to differentiate the object based on the color.</a:t>
            </a:r>
            <a:endParaRPr/>
          </a:p>
        </p:txBody>
      </p:sp>
      <p:sp>
        <p:nvSpPr>
          <p:cNvPr id="203" name="Google Shape;203;p43"/>
          <p:cNvSpPr txBox="1"/>
          <p:nvPr/>
        </p:nvSpPr>
        <p:spPr>
          <a:xfrm>
            <a:off x="3408925" y="2507525"/>
            <a:ext cx="2274600" cy="2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fitted a simple bilinear model to predict the next state of the box given the current state and the control input</a:t>
            </a:r>
            <a:endParaRPr/>
          </a:p>
        </p:txBody>
      </p:sp>
      <p:sp>
        <p:nvSpPr>
          <p:cNvPr id="204" name="Google Shape;204;p43"/>
          <p:cNvSpPr txBox="1"/>
          <p:nvPr/>
        </p:nvSpPr>
        <p:spPr>
          <a:xfrm>
            <a:off x="5909201" y="2507525"/>
            <a:ext cx="2274600" cy="2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Lastly we implement an approximate RL algorithm to learn the optimal policy</a:t>
            </a:r>
            <a:endParaRPr/>
          </a:p>
        </p:txBody>
      </p:sp>
      <p:sp>
        <p:nvSpPr>
          <p:cNvPr id="205" name="Google Shape;205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800">
                <a:highlight>
                  <a:srgbClr val="FFC000"/>
                </a:highlight>
              </a:rPr>
              <a:t>Feature detection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12" name="Google Shape;212;p44"/>
          <p:cNvSpPr txBox="1"/>
          <p:nvPr/>
        </p:nvSpPr>
        <p:spPr>
          <a:xfrm>
            <a:off x="450750" y="1273450"/>
            <a:ext cx="36243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red channel of the camera image is extracted and thresholded. This gives all the pixels that correspond to the box. </a:t>
            </a:r>
            <a:endParaRPr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Now, taking the average x and y pixel locations of the pixels that passed the threshold gives the center location of the box.</a:t>
            </a:r>
            <a:endParaRPr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 u="sng"/>
              <a:t>Goal:</a:t>
            </a:r>
            <a:r>
              <a:rPr lang="en"/>
              <a:t> Box location in the camera frame should be at pixel (320, 240)</a:t>
            </a:r>
            <a:endParaRPr/>
          </a:p>
        </p:txBody>
      </p:sp>
      <p:grpSp>
        <p:nvGrpSpPr>
          <p:cNvPr id="213" name="Google Shape;213;p44"/>
          <p:cNvGrpSpPr/>
          <p:nvPr/>
        </p:nvGrpSpPr>
        <p:grpSpPr>
          <a:xfrm>
            <a:off x="4414000" y="1242575"/>
            <a:ext cx="4177225" cy="3295874"/>
            <a:chOff x="4414000" y="1242575"/>
            <a:chExt cx="4177225" cy="3295874"/>
          </a:xfrm>
        </p:grpSpPr>
        <p:pic>
          <p:nvPicPr>
            <p:cNvPr id="214" name="Google Shape;214;p44"/>
            <p:cNvPicPr preferRelativeResize="0"/>
            <p:nvPr/>
          </p:nvPicPr>
          <p:blipFill rotWithShape="1">
            <a:blip r:embed="rId3">
              <a:alphaModFix/>
            </a:blip>
            <a:srcRect l="48403" t="49624" r="26258" b="7179"/>
            <a:stretch/>
          </p:blipFill>
          <p:spPr>
            <a:xfrm>
              <a:off x="4414000" y="1242575"/>
              <a:ext cx="3801998" cy="3295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44"/>
            <p:cNvSpPr txBox="1"/>
            <p:nvPr/>
          </p:nvSpPr>
          <p:spPr>
            <a:xfrm>
              <a:off x="7254125" y="2497075"/>
              <a:ext cx="13371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0000"/>
                  </a:solidFill>
                </a:rPr>
                <a:t>Camera</a:t>
              </a:r>
              <a:endParaRPr sz="1800" b="1">
                <a:solidFill>
                  <a:srgbClr val="FF0000"/>
                </a:solidFill>
              </a:endParaRPr>
            </a:p>
          </p:txBody>
        </p:sp>
        <p:cxnSp>
          <p:nvCxnSpPr>
            <p:cNvPr id="216" name="Google Shape;216;p44"/>
            <p:cNvCxnSpPr/>
            <p:nvPr/>
          </p:nvCxnSpPr>
          <p:spPr>
            <a:xfrm>
              <a:off x="4431700" y="3258400"/>
              <a:ext cx="2735700" cy="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" name="Google Shape;217;p44"/>
            <p:cNvCxnSpPr/>
            <p:nvPr/>
          </p:nvCxnSpPr>
          <p:spPr>
            <a:xfrm rot="10800000">
              <a:off x="5744075" y="2267925"/>
              <a:ext cx="6000" cy="204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8" name="Google Shape;218;p44"/>
            <p:cNvSpPr/>
            <p:nvPr/>
          </p:nvSpPr>
          <p:spPr>
            <a:xfrm>
              <a:off x="5693700" y="3183775"/>
              <a:ext cx="123600" cy="1299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44"/>
          <p:cNvSpPr txBox="1"/>
          <p:nvPr/>
        </p:nvSpPr>
        <p:spPr>
          <a:xfrm>
            <a:off x="4850925" y="2548425"/>
            <a:ext cx="1061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Target Position</a:t>
            </a:r>
            <a:endParaRPr b="1"/>
          </a:p>
        </p:txBody>
      </p:sp>
      <p:cxnSp>
        <p:nvCxnSpPr>
          <p:cNvPr id="220" name="Google Shape;220;p44"/>
          <p:cNvCxnSpPr>
            <a:endCxn id="218" idx="1"/>
          </p:cNvCxnSpPr>
          <p:nvPr/>
        </p:nvCxnSpPr>
        <p:spPr>
          <a:xfrm>
            <a:off x="5310401" y="3059998"/>
            <a:ext cx="40140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we fitting a Model?</a:t>
            </a:r>
            <a:endParaRPr/>
          </a:p>
        </p:txBody>
      </p:sp>
      <p:pic>
        <p:nvPicPr>
          <p:cNvPr id="226" name="Google Shape;2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064100"/>
            <a:ext cx="4526625" cy="396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475" y="2800175"/>
            <a:ext cx="3329450" cy="4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SU Template">
  <a:themeElements>
    <a:clrScheme name="ASU Pallet">
      <a:dk1>
        <a:srgbClr val="000000"/>
      </a:dk1>
      <a:lt1>
        <a:srgbClr val="FFFFFF"/>
      </a:lt1>
      <a:dk2>
        <a:srgbClr val="951D40"/>
      </a:dk2>
      <a:lt2>
        <a:srgbClr val="5C6670"/>
      </a:lt2>
      <a:accent1>
        <a:srgbClr val="FFC627"/>
      </a:accent1>
      <a:accent2>
        <a:srgbClr val="95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000000"/>
      </a:accent6>
      <a:hlink>
        <a:srgbClr val="951D40"/>
      </a:hlink>
      <a:folHlink>
        <a:srgbClr val="5C66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U Template">
  <a:themeElements>
    <a:clrScheme name="ASU Pallet">
      <a:dk1>
        <a:srgbClr val="000000"/>
      </a:dk1>
      <a:lt1>
        <a:srgbClr val="FFFFFF"/>
      </a:lt1>
      <a:dk2>
        <a:srgbClr val="951D40"/>
      </a:dk2>
      <a:lt2>
        <a:srgbClr val="5C6670"/>
      </a:lt2>
      <a:accent1>
        <a:srgbClr val="FFC627"/>
      </a:accent1>
      <a:accent2>
        <a:srgbClr val="95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000000"/>
      </a:accent6>
      <a:hlink>
        <a:srgbClr val="951D40"/>
      </a:hlink>
      <a:folHlink>
        <a:srgbClr val="5C66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892</Words>
  <Application>Microsoft Office PowerPoint</Application>
  <PresentationFormat>On-screen Show (16:9)</PresentationFormat>
  <Paragraphs>167</Paragraphs>
  <Slides>28</Slides>
  <Notes>28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Roboto</vt:lpstr>
      <vt:lpstr>Arial</vt:lpstr>
      <vt:lpstr>Times New Roman</vt:lpstr>
      <vt:lpstr>ASU Template</vt:lpstr>
      <vt:lpstr>ASU Template</vt:lpstr>
      <vt:lpstr>Visual Servoing of a Robotic Arm using fitted Q-Iteration</vt:lpstr>
      <vt:lpstr>Table of contents</vt:lpstr>
      <vt:lpstr>INTRODUCTION</vt:lpstr>
      <vt:lpstr>Problem Formulation</vt:lpstr>
      <vt:lpstr>Problem Formulation</vt:lpstr>
      <vt:lpstr>How did we approach the problem ?</vt:lpstr>
      <vt:lpstr>APPROACH</vt:lpstr>
      <vt:lpstr>Feature detection</vt:lpstr>
      <vt:lpstr>Why are we fitting a Model?</vt:lpstr>
      <vt:lpstr>Bilinear dynamics</vt:lpstr>
      <vt:lpstr>Q Function </vt:lpstr>
      <vt:lpstr>Fitted Q-iteration </vt:lpstr>
      <vt:lpstr>How did we implement ?</vt:lpstr>
      <vt:lpstr>Implementation Details</vt:lpstr>
      <vt:lpstr>Gazebo environment </vt:lpstr>
      <vt:lpstr>ROS setup  </vt:lpstr>
      <vt:lpstr>Specifications</vt:lpstr>
      <vt:lpstr>What results did we get ?</vt:lpstr>
      <vt:lpstr>Data collection</vt:lpstr>
      <vt:lpstr>Results: Without FQI</vt:lpstr>
      <vt:lpstr>Results: With FQI</vt:lpstr>
      <vt:lpstr>In conclusion we were able to ...</vt:lpstr>
      <vt:lpstr>Questions </vt:lpstr>
      <vt:lpstr>References</vt:lpstr>
      <vt:lpstr>Visual Servoing of a Robotic Arm using fitted Q-Iteration</vt:lpstr>
      <vt:lpstr>Appendix</vt:lpstr>
      <vt:lpstr>FQI with initialization of policy-independent parameters</vt:lpstr>
      <vt:lpstr>Extraing policy from Q function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Servoing of a Robotic Arm using fitted Q-Iteration</dc:title>
  <cp:lastModifiedBy>Rakshith Vishwanatha</cp:lastModifiedBy>
  <cp:revision>4</cp:revision>
  <dcterms:modified xsi:type="dcterms:W3CDTF">2020-04-30T21:44:50Z</dcterms:modified>
</cp:coreProperties>
</file>